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785" r:id="rId2"/>
    <p:sldId id="786" r:id="rId3"/>
    <p:sldId id="781" r:id="rId4"/>
    <p:sldId id="784" r:id="rId5"/>
    <p:sldId id="782" r:id="rId6"/>
    <p:sldId id="783" r:id="rId7"/>
    <p:sldId id="732" r:id="rId8"/>
    <p:sldId id="305" r:id="rId9"/>
    <p:sldId id="264" r:id="rId10"/>
    <p:sldId id="754" r:id="rId11"/>
    <p:sldId id="755" r:id="rId12"/>
    <p:sldId id="721" r:id="rId13"/>
    <p:sldId id="756" r:id="rId14"/>
    <p:sldId id="751" r:id="rId15"/>
    <p:sldId id="752" r:id="rId16"/>
    <p:sldId id="753" r:id="rId17"/>
    <p:sldId id="281" r:id="rId18"/>
    <p:sldId id="730" r:id="rId19"/>
    <p:sldId id="282" r:id="rId20"/>
    <p:sldId id="726" r:id="rId21"/>
    <p:sldId id="725" r:id="rId22"/>
    <p:sldId id="724" r:id="rId23"/>
    <p:sldId id="764" r:id="rId24"/>
    <p:sldId id="280" r:id="rId25"/>
    <p:sldId id="716" r:id="rId26"/>
    <p:sldId id="718" r:id="rId27"/>
    <p:sldId id="767" r:id="rId28"/>
    <p:sldId id="768" r:id="rId29"/>
    <p:sldId id="769" r:id="rId30"/>
    <p:sldId id="719" r:id="rId31"/>
    <p:sldId id="771" r:id="rId32"/>
    <p:sldId id="727" r:id="rId33"/>
    <p:sldId id="729" r:id="rId34"/>
    <p:sldId id="776" r:id="rId35"/>
    <p:sldId id="775" r:id="rId36"/>
    <p:sldId id="778" r:id="rId37"/>
    <p:sldId id="777" r:id="rId38"/>
    <p:sldId id="772" r:id="rId39"/>
    <p:sldId id="779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86" autoAdjust="0"/>
    <p:restoredTop sz="94660"/>
  </p:normalViewPr>
  <p:slideViewPr>
    <p:cSldViewPr snapToGrid="0">
      <p:cViewPr varScale="1">
        <p:scale>
          <a:sx n="74" d="100"/>
          <a:sy n="74" d="100"/>
        </p:scale>
        <p:origin x="25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66.66666" units="1/cm"/>
          <inkml:channelProperty channel="Y" name="resolution" value="66.66666" units="1/cm"/>
          <inkml:channelProperty channel="T" name="resolution" value="1" units="1/dev"/>
        </inkml:channelProperties>
      </inkml:inkSource>
      <inkml:timestamp xml:id="ts0" timeString="2022-12-15T17:08:14.3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6174 3986 0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66.66666" units="1/cm"/>
          <inkml:channelProperty channel="Y" name="resolution" value="66.66666" units="1/cm"/>
          <inkml:channelProperty channel="T" name="resolution" value="1" units="1/dev"/>
        </inkml:channelProperties>
      </inkml:inkSource>
      <inkml:timestamp xml:id="ts0" timeString="2022-12-15T17:38:18.3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24959 12541 0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D9C62C-948D-496E-BC05-25DCCC248003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F96BB-8155-4064-A637-9E55C874E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511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15% lower than the peak in the 90s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11010-A545-4FFE-A999-9A3D14AC89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908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942A3-D503-4394-BB11-18BA6449A1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8A87E-F0C5-4987-8E65-F14582B6A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AF1AA-2131-4D1F-AE87-63ECD4F3C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A5FF-00F1-4B9C-80DF-298EB662612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EDE5B-A70A-4893-9550-6D8ECAD2E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C6DDF-1B83-4294-9D6A-30E0D6506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A0532-F395-4844-A4A9-A77B31D44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344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D7AF1-C745-4B23-A2B0-A9B341B0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256E57-4433-4E62-A717-9DA75331E5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68C62-7648-4B60-956E-7FB3ACBE1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A5FF-00F1-4B9C-80DF-298EB662612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E42DE-43B0-4C79-86A1-9BFC973EF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91632-D173-4EAC-B0FF-E027A4355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A0532-F395-4844-A4A9-A77B31D44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920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40FE00-3CE1-47D1-9FC3-69ED43E3D3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A52672-2A9C-4C79-B23D-BF5262C1FA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3E05A-E4F4-4C24-9BC3-FDD3120B2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A5FF-00F1-4B9C-80DF-298EB662612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6C80A-FCBE-4152-AD64-2FB472FFC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519E6-A914-4AD6-9E72-4F4587EA1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A0532-F395-4844-A4A9-A77B31D44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00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D7604-76B8-4B8B-AAC4-694B3F3BA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D7325-A3FA-407D-A7C1-5F2B89AF9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  <a:lvl2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2pPr>
            <a:lvl3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3pPr>
            <a:lvl4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4pPr>
            <a:lvl5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1F6D9-0ED6-4BC2-ABAC-701B9A983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fld id="{52A4A5FF-00F1-4B9C-80DF-298EB6626127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E7D3E-022D-4B94-BF83-DA078C14E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7A91A-4805-433E-AA2C-452EFE2D3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fld id="{460A0532-F395-4844-A4A9-A77B31D4434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99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BA35-3AC2-40DA-B10B-6998E7AA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A9AA0B-FF4C-472B-B213-5123DCFA14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E94AA-40B7-438F-B12A-CEF9651F7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A5FF-00F1-4B9C-80DF-298EB662612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CB0FD-9A2B-4984-9314-5E990F09D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ECF0E-6CBF-402B-BD63-10D9063A2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A0532-F395-4844-A4A9-A77B31D44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10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26B72-35F8-44A8-AF3A-5784D25B3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1D2A3-18A5-4F85-82B4-106793DE2C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3321E5-248E-442C-8351-9D60F1B3EB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9E253-C7BA-4F50-931B-7BB7606F3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A5FF-00F1-4B9C-80DF-298EB662612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A032C-7539-4F9D-9487-109CD1300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A5E7D-1F4C-4310-8F4B-31F86E8A7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A0532-F395-4844-A4A9-A77B31D44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0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3A0B0-E631-441E-8D1D-A136B6A22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70FA9-88F5-488A-AFB6-EB4F28006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79353-B3F8-4580-856F-9F6787359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E7D2C9-2D0D-4522-A078-27D9880C37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AD30C1-EF19-49CA-822E-68EADDD16F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5D9F10-1768-4A9A-8F2F-44496AD49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A5FF-00F1-4B9C-80DF-298EB662612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288068-8BBD-4DE8-AB9F-87E08636F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9FDEE3-947D-4E11-82BA-DBEBBB564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A0532-F395-4844-A4A9-A77B31D44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81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8881-E295-4214-9157-D4BAB5A12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F7BAE8-6F1B-4116-B9D3-A1098AC26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A5FF-00F1-4B9C-80DF-298EB662612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218D62-2B81-456B-9F4E-F4B24A124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929BB2-B21C-4FB4-A6E3-4DF792B98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A0532-F395-4844-A4A9-A77B31D44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86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289EA1-20A9-46A3-B1F6-BAFAB6108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A5FF-00F1-4B9C-80DF-298EB662612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151E9B-4962-469E-8CA7-C1D53DE45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88EB-6C00-47E9-ADAC-9AC32AB63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A0532-F395-4844-A4A9-A77B31D44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5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76A5-C666-4086-AF8E-BF0925311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40CC2-9FA4-4E52-945F-168A53FD1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812BD1-D5C3-4700-822E-7A2BC1F882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B14E3-98FB-4FD4-961A-954785840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A5FF-00F1-4B9C-80DF-298EB662612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29F64-BB30-456B-BD04-49B1C98D5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790CEA-354C-4004-8A2F-B87C08EA6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A0532-F395-4844-A4A9-A77B31D44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91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CAD50-37C1-48C5-8A01-2E23FEE7B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CC24B0-E315-4E31-B28F-D2CD607679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90CE5-DBFE-4A67-B2F2-7A115D1BCC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E8F87D-C034-4BDA-92D3-F50C0AD7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4A5FF-00F1-4B9C-80DF-298EB662612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B24F1F-8D03-46FC-9814-0CA2C995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44E0E1-051C-419D-AB03-E4A31AB07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A0532-F395-4844-A4A9-A77B31D44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08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02135D-0581-4C2D-AFBD-ADB5BFEAB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76481F-DA8E-4D1E-BF0E-1D93978FC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74713-0FE8-4F6C-B3A0-1C406A926B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4A5FF-00F1-4B9C-80DF-298EB662612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2C4C2-2EAE-4903-86C0-DC1C07D2E2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1D39BA-93CE-49B5-A504-EF7E095D4C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A0532-F395-4844-A4A9-A77B31D44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15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brookings.edu/2022/04/21/mapping-gun-violence-a-closer-look-at-the-intersection-between-place-and-gun-homicides-in-four-cities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scholar.harvard.edu/files/bgreen/files/jama-iternmed-17.pdf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cr.fbi.gov/crime-in-the-u.s/2017/crime-in-the-u.s.-2017/tables/expanded-homicide-data-table-8.xl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4F350-A92B-7FDA-110C-B4345216EB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Example of Quantitative Research in Criminology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9E87E2-D503-5E45-7726-954D38189D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Zubin Jelveh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Feb 2, 2025</a:t>
            </a:r>
          </a:p>
          <a:p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Prepared for CCJS 418i</a:t>
            </a:r>
          </a:p>
        </p:txBody>
      </p:sp>
    </p:spTree>
    <p:extLst>
      <p:ext uri="{BB962C8B-B14F-4D97-AF65-F5344CB8AC3E}">
        <p14:creationId xmlns:p14="http://schemas.microsoft.com/office/powerpoint/2010/main" val="3874312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7C553-AD32-651C-5C55-C23741481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Gun Violence Is Highly Concentrated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E79A8-E3D6-DA51-6BFD-E3B2EBED4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33553" cy="4351338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Geographically, within disadvantaged neighborhoods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(Cook &amp; Ludwig 2000; Sampson, </a:t>
            </a:r>
            <a:r>
              <a:rPr lang="en-US" sz="2000" dirty="0" err="1">
                <a:solidFill>
                  <a:schemeClr val="bg1">
                    <a:lumMod val="65000"/>
                  </a:schemeClr>
                </a:solidFill>
              </a:rPr>
              <a:t>Raudenbush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&amp; Earls 1997; Sampson 2012; Sharkey 2013)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Demographically, with young black men dying from gun homicide at 20 times rate of white counterparts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(CDC 2019) </a:t>
            </a:r>
          </a:p>
          <a:p>
            <a:endParaRPr lang="en-US" dirty="0"/>
          </a:p>
        </p:txBody>
      </p:sp>
      <p:pic>
        <p:nvPicPr>
          <p:cNvPr id="1026" name="Picture 2">
            <a:hlinkClick r:id="rId2"/>
            <a:extLst>
              <a:ext uri="{FF2B5EF4-FFF2-40B4-BE49-F238E27FC236}">
                <a16:creationId xmlns:a16="http://schemas.microsoft.com/office/drawing/2014/main" id="{B13F88CC-21E5-9654-8DAD-FA33D3D82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360" y="1916056"/>
            <a:ext cx="7315200" cy="467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98142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7C553-AD32-651C-5C55-C23741481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Gun Violence Is Highly Concentrated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E79A8-E3D6-DA51-6BFD-E3B2EBED4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943"/>
            <a:ext cx="10184476" cy="1457902"/>
          </a:xfrm>
        </p:spPr>
        <p:txBody>
          <a:bodyPr/>
          <a:lstStyle/>
          <a:p>
            <a:pPr>
              <a:buFontTx/>
              <a:buChar char="-"/>
            </a:pPr>
            <a:r>
              <a:rPr lang="en-US" dirty="0"/>
              <a:t>Socially, among young men with criminal justice contact, within networks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(Braga 2003; Green et al. 2017; Papachristos et al. 2015) </a:t>
            </a: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763232B5-732B-2124-65D3-2965AFC33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508" y="2875480"/>
            <a:ext cx="9266852" cy="369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491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50F33-376E-47B9-935B-04EB00193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Patterns of Concentration Give Hope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9FFDA-A118-468F-AFF0-9F5DF081E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Predictable</a:t>
            </a:r>
            <a:r>
              <a:rPr lang="en-US" dirty="0"/>
              <a:t>: If the risk can be predicted </a:t>
            </a:r>
            <a:r>
              <a:rPr lang="en-US" i="1" dirty="0"/>
              <a:t>ex-ante, </a:t>
            </a:r>
            <a:r>
              <a:rPr lang="en-US" dirty="0"/>
              <a:t>can be used to direct interventions 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b="1" dirty="0"/>
              <a:t>Costly</a:t>
            </a:r>
            <a:r>
              <a:rPr lang="en-US" dirty="0"/>
              <a:t>: Shootings are very costly (to the victim and the community)</a:t>
            </a:r>
          </a:p>
          <a:p>
            <a:pPr lvl="1"/>
            <a:r>
              <a:rPr lang="en-US" dirty="0"/>
              <a:t>People at high risk of being a shooting victim receive no programming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Reducible</a:t>
            </a:r>
            <a:r>
              <a:rPr lang="en-US" dirty="0"/>
              <a:t>: Promising interventions have been shown to be effective in reducing arrests (CBT + Summer Jobs)</a:t>
            </a:r>
          </a:p>
          <a:p>
            <a:endParaRPr lang="en-US" dirty="0"/>
          </a:p>
          <a:p>
            <a:r>
              <a:rPr lang="en-US" b="1" dirty="0"/>
              <a:t>Cost-Effective Interventions</a:t>
            </a:r>
            <a:r>
              <a:rPr lang="en-US" dirty="0"/>
              <a:t>: Most investments would likely pay for themselves if they are effective</a:t>
            </a:r>
          </a:p>
        </p:txBody>
      </p:sp>
    </p:spTree>
    <p:extLst>
      <p:ext uri="{BB962C8B-B14F-4D97-AF65-F5344CB8AC3E}">
        <p14:creationId xmlns:p14="http://schemas.microsoft.com/office/powerpoint/2010/main" val="39375742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662A-7D1F-5C14-FEC5-F5371BD0D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Concerns about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D44F0-8C2B-3CCC-5628-95AC33E31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“Bake-in” bias that exists in the  training data</a:t>
            </a:r>
          </a:p>
          <a:p>
            <a:endParaRPr lang="en-US" dirty="0"/>
          </a:p>
          <a:p>
            <a:r>
              <a:rPr lang="en-US" dirty="0"/>
              <a:t>Lack of transparency </a:t>
            </a:r>
          </a:p>
          <a:p>
            <a:endParaRPr lang="en-US" dirty="0"/>
          </a:p>
          <a:p>
            <a:r>
              <a:rPr lang="en-US" dirty="0"/>
              <a:t>This paper:</a:t>
            </a:r>
          </a:p>
          <a:p>
            <a:pPr lvl="1"/>
            <a:r>
              <a:rPr lang="en-US" dirty="0"/>
              <a:t>Use Chicago policing data to predict shootings, assess the benefits and limits for reducing gun violence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4437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D6F2F-117A-19F5-C2EA-329142188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Shooting Type to Predict?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8B333-4757-A3BB-9D9A-1571EDC2C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proximate cause of shootings are shooting offenders</a:t>
            </a:r>
          </a:p>
          <a:p>
            <a:pPr lvl="1"/>
            <a:r>
              <a:rPr lang="en-US" dirty="0"/>
              <a:t>So, should we have our algorithm predicts who will be a shooter?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In order to measure offending, we have to use arrests</a:t>
            </a:r>
          </a:p>
          <a:p>
            <a:endParaRPr lang="en-US" dirty="0"/>
          </a:p>
          <a:p>
            <a:r>
              <a:rPr lang="en-US" dirty="0"/>
              <a:t>The share of shootings that lead to an arrest is very small &lt; 20%</a:t>
            </a:r>
          </a:p>
        </p:txBody>
      </p:sp>
    </p:spTree>
    <p:extLst>
      <p:ext uri="{BB962C8B-B14F-4D97-AF65-F5344CB8AC3E}">
        <p14:creationId xmlns:p14="http://schemas.microsoft.com/office/powerpoint/2010/main" val="33836050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27B53-5A43-C621-BC90-19C89982A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the outcome measured cleanly?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8C120-96E9-DE4C-B872-F6737A113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I.e. w/ little error?</a:t>
            </a:r>
          </a:p>
          <a:p>
            <a:endParaRPr lang="en-US" dirty="0"/>
          </a:p>
          <a:p>
            <a:r>
              <a:rPr lang="en-US" dirty="0"/>
              <a:t>Some shooting offenders are “selectively labeled” when they are arrested</a:t>
            </a:r>
          </a:p>
          <a:p>
            <a:endParaRPr lang="en-US" dirty="0"/>
          </a:p>
          <a:p>
            <a:r>
              <a:rPr lang="en-US" dirty="0"/>
              <a:t>Some have no opportunity of being arrested (police never get any leads) </a:t>
            </a:r>
          </a:p>
          <a:p>
            <a:endParaRPr lang="en-US" dirty="0"/>
          </a:p>
          <a:p>
            <a:r>
              <a:rPr lang="en-US" dirty="0"/>
              <a:t>Upshot: Shooting offending will have measurement error</a:t>
            </a:r>
          </a:p>
          <a:p>
            <a:pPr lvl="1"/>
            <a:r>
              <a:rPr lang="en-US" dirty="0"/>
              <a:t>All arrest outcomes will suffer from this</a:t>
            </a:r>
          </a:p>
        </p:txBody>
      </p:sp>
    </p:spTree>
    <p:extLst>
      <p:ext uri="{BB962C8B-B14F-4D97-AF65-F5344CB8AC3E}">
        <p14:creationId xmlns:p14="http://schemas.microsoft.com/office/powerpoint/2010/main" val="19896423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489CC-7311-9D52-05B7-5F5115730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shooting victimization?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B705E-5A60-1305-75BC-4FFC3B7DF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gun shot results in hospitalization, must be reported to police</a:t>
            </a:r>
          </a:p>
          <a:p>
            <a:endParaRPr lang="en-US" dirty="0"/>
          </a:p>
          <a:p>
            <a:r>
              <a:rPr lang="en-US" dirty="0"/>
              <a:t>Severe shootings are well-measured</a:t>
            </a:r>
          </a:p>
          <a:p>
            <a:pPr lvl="1"/>
            <a:r>
              <a:rPr lang="en-US" dirty="0"/>
              <a:t>What’s missed? </a:t>
            </a:r>
          </a:p>
          <a:p>
            <a:pPr lvl="2"/>
            <a:r>
              <a:rPr lang="en-US" dirty="0"/>
              <a:t>“</a:t>
            </a:r>
            <a:r>
              <a:rPr lang="en-US" dirty="0" err="1"/>
              <a:t>Grazings</a:t>
            </a:r>
            <a:r>
              <a:rPr lang="en-US" dirty="0"/>
              <a:t>” that can be treated outside of hospital</a:t>
            </a:r>
          </a:p>
          <a:p>
            <a:pPr lvl="2"/>
            <a:r>
              <a:rPr lang="en-US" dirty="0"/>
              <a:t>Intention to shoot a person, but miss</a:t>
            </a:r>
          </a:p>
          <a:p>
            <a:pPr lvl="2"/>
            <a:endParaRPr lang="en-US" dirty="0"/>
          </a:p>
          <a:p>
            <a:r>
              <a:rPr lang="en-US" dirty="0"/>
              <a:t>Predict shooting victimization instead of shooting offending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5023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37196-7919-4A52-ADE6-CB2188EE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Chicago?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DE2F5-905B-4F92-9910-5E2BF5841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- Higher violence rate than NYC, LA; less than Baltimore, St. Louis, Detroit; similar to Philly </a:t>
            </a:r>
          </a:p>
          <a:p>
            <a:endParaRPr lang="en-US" dirty="0"/>
          </a:p>
          <a:p>
            <a:pPr>
              <a:buFontTx/>
              <a:buChar char="-"/>
            </a:pPr>
            <a:r>
              <a:rPr lang="en-US" dirty="0"/>
              <a:t>Size + violence rate = sufficient data to train, test model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Training data likely to reflect disparities given history of problematic policing practices </a:t>
            </a:r>
          </a:p>
        </p:txBody>
      </p:sp>
    </p:spTree>
    <p:extLst>
      <p:ext uri="{BB962C8B-B14F-4D97-AF65-F5344CB8AC3E}">
        <p14:creationId xmlns:p14="http://schemas.microsoft.com/office/powerpoint/2010/main" val="12902405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A2ECB-249A-40ED-AFB3-1DE27F188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BBA4-09FC-4BB4-811A-29AA4DC0F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  <a:p>
            <a:r>
              <a:rPr lang="en-US" dirty="0"/>
              <a:t>Features</a:t>
            </a:r>
          </a:p>
          <a:p>
            <a:r>
              <a:rPr lang="en-US" dirty="0"/>
              <a:t>Prediction Model</a:t>
            </a:r>
          </a:p>
          <a:p>
            <a:r>
              <a:rPr lang="en-US" dirty="0"/>
              <a:t>Results overall</a:t>
            </a:r>
          </a:p>
          <a:p>
            <a:r>
              <a:rPr lang="en-US" dirty="0"/>
              <a:t>Results by subgroup</a:t>
            </a:r>
          </a:p>
          <a:p>
            <a:r>
              <a:rPr lang="en-US" dirty="0"/>
              <a:t>Potential Impact</a:t>
            </a:r>
          </a:p>
        </p:txBody>
      </p:sp>
    </p:spTree>
    <p:extLst>
      <p:ext uri="{BB962C8B-B14F-4D97-AF65-F5344CB8AC3E}">
        <p14:creationId xmlns:p14="http://schemas.microsoft.com/office/powerpoint/2010/main" val="23029717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C10F-7FDD-44D3-AAAE-E8ED77C05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A01D7-C95A-4572-BB35-49DC705DA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12 million CPD juvenile &amp; adult arrest and victim records, 1999-2019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Define 1,400+ features</a:t>
            </a:r>
          </a:p>
          <a:p>
            <a:pPr lvl="1"/>
            <a:r>
              <a:rPr lang="en-US" dirty="0"/>
              <a:t>Demographics</a:t>
            </a:r>
          </a:p>
          <a:p>
            <a:pPr lvl="1"/>
            <a:r>
              <a:rPr lang="en-US" dirty="0"/>
              <a:t>Arrests and Victimizations</a:t>
            </a:r>
          </a:p>
          <a:p>
            <a:pPr lvl="1"/>
            <a:r>
              <a:rPr lang="en-US" dirty="0"/>
              <a:t>Networks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0036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FFD67-66D3-7072-4DF0-58F9A72EC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FE9D0-3AC0-54CA-43BE-95760C7DB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 Science Ph.D. but worked mostly with social scientists. </a:t>
            </a:r>
          </a:p>
          <a:p>
            <a:endParaRPr lang="en-US" dirty="0"/>
          </a:p>
          <a:p>
            <a:r>
              <a:rPr lang="en-US" dirty="0"/>
              <a:t>College of Information &amp; CCJS</a:t>
            </a:r>
          </a:p>
          <a:p>
            <a:endParaRPr lang="en-US" dirty="0"/>
          </a:p>
          <a:p>
            <a:r>
              <a:rPr lang="en-US" dirty="0"/>
              <a:t>In CCJS I teach CCJS418E, Coding for Criminology</a:t>
            </a:r>
          </a:p>
          <a:p>
            <a:pPr lvl="1"/>
            <a:r>
              <a:rPr lang="en-US" dirty="0"/>
              <a:t>Thinking like a programmer</a:t>
            </a:r>
          </a:p>
          <a:p>
            <a:pPr lvl="1"/>
            <a:r>
              <a:rPr lang="en-US" dirty="0"/>
              <a:t>Introduction to Python</a:t>
            </a:r>
          </a:p>
          <a:p>
            <a:pPr lvl="1"/>
            <a:r>
              <a:rPr lang="en-US" dirty="0"/>
              <a:t>Data analytics </a:t>
            </a:r>
          </a:p>
          <a:p>
            <a:pPr lvl="1"/>
            <a:r>
              <a:rPr lang="en-US" dirty="0"/>
              <a:t>Visualization</a:t>
            </a:r>
          </a:p>
        </p:txBody>
      </p:sp>
    </p:spTree>
    <p:extLst>
      <p:ext uri="{BB962C8B-B14F-4D97-AF65-F5344CB8AC3E}">
        <p14:creationId xmlns:p14="http://schemas.microsoft.com/office/powerpoint/2010/main" val="22061192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C10F-7FDD-44D3-AAAE-E8ED77C05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A01D7-C95A-4572-BB35-49DC705DA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16209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Demographic</a:t>
            </a:r>
          </a:p>
          <a:p>
            <a:pPr lvl="1"/>
            <a:r>
              <a:rPr lang="en-US" dirty="0"/>
              <a:t>Age, race, gender, geography</a:t>
            </a:r>
          </a:p>
          <a:p>
            <a:pPr lvl="1"/>
            <a:endParaRPr lang="en-US" dirty="0"/>
          </a:p>
          <a:p>
            <a:r>
              <a:rPr lang="en-US" dirty="0"/>
              <a:t>Arrests </a:t>
            </a:r>
          </a:p>
          <a:p>
            <a:pPr lvl="1"/>
            <a:r>
              <a:rPr lang="en-US" dirty="0"/>
              <a:t>Number of prior arrests in the last year, two years</a:t>
            </a:r>
          </a:p>
          <a:p>
            <a:pPr lvl="1"/>
            <a:r>
              <a:rPr lang="en-US" dirty="0"/>
              <a:t>Number of prior arrests of type X in the last year, two years, </a:t>
            </a:r>
            <a:r>
              <a:rPr lang="en-US" dirty="0" err="1"/>
              <a:t>etc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Victimizations</a:t>
            </a:r>
          </a:p>
          <a:p>
            <a:pPr lvl="1"/>
            <a:r>
              <a:rPr lang="en-US" dirty="0"/>
              <a:t>Similar but on victimization side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D6A6BD-73C4-470B-B886-0F1634D01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916" y="722982"/>
            <a:ext cx="6058746" cy="552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4786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0AFAE4-9984-4EAB-BCD6-BF86961F71CD}"/>
              </a:ext>
            </a:extLst>
          </p:cNvPr>
          <p:cNvSpPr/>
          <p:nvPr/>
        </p:nvSpPr>
        <p:spPr>
          <a:xfrm>
            <a:off x="7813963" y="3429000"/>
            <a:ext cx="2327564" cy="140161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Arrest Event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D22E22-0F23-4151-8364-2912741EF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E8C94-CEE6-429A-8A78-FF0930266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44491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Person A and Person B get arrested together</a:t>
            </a:r>
          </a:p>
          <a:p>
            <a:endParaRPr lang="en-US" dirty="0"/>
          </a:p>
          <a:p>
            <a:r>
              <a:rPr lang="en-US" dirty="0"/>
              <a:t>Person A is young and has no arrest history</a:t>
            </a:r>
          </a:p>
          <a:p>
            <a:endParaRPr lang="en-US" dirty="0"/>
          </a:p>
          <a:p>
            <a:r>
              <a:rPr lang="en-US" dirty="0"/>
              <a:t>Person B is older and has many previous arrests was previously arrested with Person C</a:t>
            </a:r>
          </a:p>
          <a:p>
            <a:endParaRPr lang="en-US" dirty="0"/>
          </a:p>
          <a:p>
            <a:r>
              <a:rPr lang="en-US" dirty="0"/>
              <a:t>Person B was also previously arrested with Person C, who was previously a shooting victim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EDB83C8-ACC6-4491-9DCE-7F1C068CC888}"/>
              </a:ext>
            </a:extLst>
          </p:cNvPr>
          <p:cNvSpPr/>
          <p:nvPr/>
        </p:nvSpPr>
        <p:spPr>
          <a:xfrm>
            <a:off x="8248073" y="3934690"/>
            <a:ext cx="461818" cy="480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1553E65-00BE-405D-9926-EB583393BDA6}"/>
              </a:ext>
            </a:extLst>
          </p:cNvPr>
          <p:cNvSpPr/>
          <p:nvPr/>
        </p:nvSpPr>
        <p:spPr>
          <a:xfrm>
            <a:off x="9179792" y="3890456"/>
            <a:ext cx="461818" cy="480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097048E-39F8-4EE7-85D9-61BDC8DCA7EF}"/>
              </a:ext>
            </a:extLst>
          </p:cNvPr>
          <p:cNvSpPr/>
          <p:nvPr/>
        </p:nvSpPr>
        <p:spPr>
          <a:xfrm>
            <a:off x="9512300" y="4195720"/>
            <a:ext cx="56573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E6D4D18-296E-4D3D-9595-54DB787E45C4}"/>
              </a:ext>
            </a:extLst>
          </p:cNvPr>
          <p:cNvSpPr/>
          <p:nvPr/>
        </p:nvSpPr>
        <p:spPr>
          <a:xfrm>
            <a:off x="10394372" y="2287948"/>
            <a:ext cx="461818" cy="480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C2FD74A-6CBF-4DCF-B808-D348D1C742BB}"/>
              </a:ext>
            </a:extLst>
          </p:cNvPr>
          <p:cNvCxnSpPr>
            <a:cxnSpLocks/>
          </p:cNvCxnSpPr>
          <p:nvPr/>
        </p:nvCxnSpPr>
        <p:spPr>
          <a:xfrm flipV="1">
            <a:off x="8709891" y="4130601"/>
            <a:ext cx="469901" cy="44234"/>
          </a:xfrm>
          <a:prstGeom prst="line">
            <a:avLst/>
          </a:prstGeom>
          <a:ln w="34925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6B4109-26C1-4CB9-81D8-6893A749E100}"/>
              </a:ext>
            </a:extLst>
          </p:cNvPr>
          <p:cNvCxnSpPr>
            <a:stCxn id="7" idx="3"/>
            <a:endCxn id="5" idx="6"/>
          </p:cNvCxnSpPr>
          <p:nvPr/>
        </p:nvCxnSpPr>
        <p:spPr>
          <a:xfrm flipH="1">
            <a:off x="9641610" y="2697902"/>
            <a:ext cx="820394" cy="143270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F5D5CEF3-E63B-368C-30C8-7CB6A352810B}"/>
                  </a:ext>
                </a:extLst>
              </p14:cNvPr>
              <p14:cNvContentPartPr/>
              <p14:nvPr/>
            </p14:nvContentPartPr>
            <p14:xfrm>
              <a:off x="8985240" y="451476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F5D5CEF3-E63B-368C-30C8-7CB6A352810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75880" y="450540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70810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337C7-4646-40F8-AB9D-22F84B28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Setup</a:t>
            </a:r>
          </a:p>
        </p:txBody>
      </p:sp>
      <p:pic>
        <p:nvPicPr>
          <p:cNvPr id="6" name="Content Placeholder 5" descr="Chart, timeline, treemap chart&#10;&#10;Description automatically generated">
            <a:extLst>
              <a:ext uri="{FF2B5EF4-FFF2-40B4-BE49-F238E27FC236}">
                <a16:creationId xmlns:a16="http://schemas.microsoft.com/office/drawing/2014/main" id="{C7C5DADB-3761-4ADF-A6BF-EDE6BFB366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92" y="2547272"/>
            <a:ext cx="10510415" cy="2908044"/>
          </a:xfrm>
        </p:spPr>
      </p:pic>
    </p:spTree>
    <p:extLst>
      <p:ext uri="{BB962C8B-B14F-4D97-AF65-F5344CB8AC3E}">
        <p14:creationId xmlns:p14="http://schemas.microsoft.com/office/powerpoint/2010/main" val="24126986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A7D0C-1E4C-B7F9-B09F-7E20BD065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Can We Predict For?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D9E2A0-CE3F-119B-A7FD-33874A789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480" y="1501950"/>
            <a:ext cx="7613040" cy="525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951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B9A05-4182-4261-BBF2-F5F31E76D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9A554E-1B70-4A1F-1CFF-24748312D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4FAD19-59BF-E7E0-DFDB-37B390F01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7281"/>
            <a:ext cx="6207712" cy="43819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B1E316-D1D0-81F2-4A82-D5A9EFEC0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960" y="1933167"/>
            <a:ext cx="5979446" cy="417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208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B8793-E547-4E82-B29C-28E7CA22F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Calibration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B37EA5-5905-4404-8C88-FE3DA42B839F}"/>
              </a:ext>
            </a:extLst>
          </p:cNvPr>
          <p:cNvSpPr txBox="1"/>
          <p:nvPr/>
        </p:nvSpPr>
        <p:spPr>
          <a:xfrm>
            <a:off x="838199" y="1690688"/>
            <a:ext cx="359525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2000" dirty="0"/>
              <a:t>Each dot is 1 percent of the prediction sample</a:t>
            </a:r>
          </a:p>
          <a:p>
            <a:pPr marL="342900" indent="-342900">
              <a:buAutoNum type="arabicParenR"/>
            </a:pPr>
            <a:endParaRPr lang="en-US" sz="2000" dirty="0"/>
          </a:p>
          <a:p>
            <a:pPr marL="342900" indent="-342900">
              <a:buAutoNum type="arabicParenR"/>
            </a:pPr>
            <a:r>
              <a:rPr lang="en-US" sz="2000" dirty="0"/>
              <a:t>Over 90% of the sample gets a predicted probability less that 5%</a:t>
            </a:r>
          </a:p>
          <a:p>
            <a:pPr marL="342900" indent="-342900">
              <a:buAutoNum type="arabicParenR"/>
            </a:pPr>
            <a:endParaRPr lang="en-US" sz="2000" dirty="0"/>
          </a:p>
          <a:p>
            <a:pPr marL="342900" indent="-342900">
              <a:buAutoNum type="arabicParenR"/>
            </a:pPr>
            <a:r>
              <a:rPr lang="en-US" sz="2000" dirty="0"/>
              <a:t>We appear to be calibrated overall (top left chart)</a:t>
            </a:r>
          </a:p>
          <a:p>
            <a:pPr marL="342900" indent="-342900">
              <a:buAutoNum type="arabicParenR"/>
            </a:pPr>
            <a:endParaRPr lang="en-US" sz="2000" dirty="0"/>
          </a:p>
          <a:p>
            <a:pPr marL="342900" indent="-342900">
              <a:buAutoNum type="arabicParenR"/>
            </a:pPr>
            <a:r>
              <a:rPr lang="en-US" sz="2000" dirty="0"/>
              <a:t>Some over-prediction for Hispanic and White subgroups relative to Black</a:t>
            </a:r>
          </a:p>
        </p:txBody>
      </p:sp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A7C54033-536B-08F6-341C-5604622346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881" y="260295"/>
            <a:ext cx="6444839" cy="6439010"/>
          </a:xfrm>
        </p:spPr>
      </p:pic>
    </p:spTree>
    <p:extLst>
      <p:ext uri="{BB962C8B-B14F-4D97-AF65-F5344CB8AC3E}">
        <p14:creationId xmlns:p14="http://schemas.microsoft.com/office/powerpoint/2010/main" val="41771437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CA78F-C50F-40B1-B54E-579686C6E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Gets Identified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FEFCAE-306A-79A2-2D7C-CCBE503B3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737" y="1821815"/>
            <a:ext cx="10296525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6544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CA78F-C50F-40B1-B54E-579686C6E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Gets Identified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ACCCA9B9-D0C2-40D8-9A64-E18433B39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04" y="1822376"/>
            <a:ext cx="10305635" cy="4236678"/>
          </a:xfrm>
        </p:spPr>
      </p:pic>
    </p:spTree>
    <p:extLst>
      <p:ext uri="{BB962C8B-B14F-4D97-AF65-F5344CB8AC3E}">
        <p14:creationId xmlns:p14="http://schemas.microsoft.com/office/powerpoint/2010/main" val="37945868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974C-F868-EB8F-F1D5-BE4461CC1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Drives Performance?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59BA7-BDDF-96EE-B352-4A00E9A9B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Crude hypotheses?</a:t>
            </a:r>
          </a:p>
          <a:p>
            <a:r>
              <a:rPr lang="en-US" dirty="0"/>
              <a:t>Victimization outcome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 victimization records?</a:t>
            </a:r>
          </a:p>
          <a:p>
            <a:endParaRPr lang="en-US" dirty="0"/>
          </a:p>
          <a:p>
            <a:r>
              <a:rPr lang="en-US" dirty="0"/>
              <a:t>Arrest records are biased </a:t>
            </a:r>
            <a:r>
              <a:rPr lang="en-US" dirty="0">
                <a:sym typeface="Wingdings" panose="05000000000000000000" pitchFamily="2" charset="2"/>
              </a:rPr>
              <a:t> not arrest records?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Demographics  We just need a simple model?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8300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56A5D-238E-E4B5-A349-DBEE50CCF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Minimal Impact from Dropping Race Feature</a:t>
            </a:r>
          </a:p>
        </p:txBody>
      </p:sp>
      <p:pic>
        <p:nvPicPr>
          <p:cNvPr id="11" name="Content Placeholder 10" descr="Chart, line chart&#10;&#10;Description automatically generated">
            <a:extLst>
              <a:ext uri="{FF2B5EF4-FFF2-40B4-BE49-F238E27FC236}">
                <a16:creationId xmlns:a16="http://schemas.microsoft.com/office/drawing/2014/main" id="{365E55DA-8F77-149A-0D28-FC7258C76D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02" y="2461542"/>
            <a:ext cx="6028956" cy="3343663"/>
          </a:xfrm>
        </p:spPr>
      </p:pic>
      <p:sp>
        <p:nvSpPr>
          <p:cNvPr id="12" name="AutoShape 2">
            <a:extLst>
              <a:ext uri="{FF2B5EF4-FFF2-40B4-BE49-F238E27FC236}">
                <a16:creationId xmlns:a16="http://schemas.microsoft.com/office/drawing/2014/main" id="{D1437B62-C07F-F642-C1E1-23EDEBB65CF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8677CC03-3141-92EB-ED31-B2DB944432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383" y="2257163"/>
            <a:ext cx="4255017" cy="404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4800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618A-AED5-B013-01F6-DFB89CD93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“Medical Model” for Social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F541C-4382-AF16-35C0-74D19719F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96774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Randomized Control Trials in medicine are considered the gold standard for understanding what works </a:t>
            </a:r>
          </a:p>
          <a:p>
            <a:endParaRPr lang="en-US" dirty="0"/>
          </a:p>
          <a:p>
            <a:r>
              <a:rPr lang="en-US" dirty="0"/>
              <a:t>Economists: Can we apply the same “rigor” in an apolitical manner to studying criminal justice policy?</a:t>
            </a:r>
          </a:p>
          <a:p>
            <a:endParaRPr lang="en-US" dirty="0"/>
          </a:p>
          <a:p>
            <a:r>
              <a:rPr lang="en-US" dirty="0"/>
              <a:t>(Graphic source: Imagen3 and the images/text in its training data)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C5438C-71C8-A6F8-C2B1-0302E7495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4102" y="1640811"/>
            <a:ext cx="4772722" cy="477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3940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A26E5-33A3-4948-8B9E-971F21F7F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 Features Drive Performance? (Leave out one feature family)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03C9477-0E2E-7B34-650F-59648C789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202" y="1554090"/>
            <a:ext cx="8978398" cy="497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4471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A26E5-33A3-4948-8B9E-971F21F7F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 Features Drive Performance? (Run w/ one feature family)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A5D700-A0DF-0038-C835-CADB21744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795" y="1621732"/>
            <a:ext cx="9272646" cy="523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6226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7CCDE-F913-4986-BA14-F9AF80EDB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Flexibility vs More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6E557-900B-4C53-828B-7F9552D61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27400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2400" dirty="0"/>
              <a:t>Compare Full model</a:t>
            </a:r>
          </a:p>
          <a:p>
            <a:pPr lvl="1">
              <a:buFontTx/>
              <a:buChar char="-"/>
            </a:pPr>
            <a:r>
              <a:rPr lang="en-US" dirty="0"/>
              <a:t>GBM</a:t>
            </a:r>
          </a:p>
          <a:p>
            <a:pPr lvl="1">
              <a:buFontTx/>
              <a:buChar char="-"/>
            </a:pPr>
            <a:r>
              <a:rPr lang="en-US" dirty="0"/>
              <a:t>1,400+ features</a:t>
            </a:r>
          </a:p>
          <a:p>
            <a:pPr lvl="1"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sz="2400" dirty="0"/>
              <a:t>GBM + OLS models with many fewer features</a:t>
            </a:r>
          </a:p>
          <a:p>
            <a:pPr>
              <a:buFontTx/>
              <a:buChar char="-"/>
            </a:pPr>
            <a:endParaRPr lang="en-US" sz="2400" dirty="0"/>
          </a:p>
          <a:p>
            <a:pPr>
              <a:buFontTx/>
              <a:buChar char="-"/>
            </a:pPr>
            <a:endParaRPr lang="en-US" sz="2400" dirty="0"/>
          </a:p>
        </p:txBody>
      </p:sp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1AD24202-3CA1-AF1E-85AC-E28517E34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00" y="1547803"/>
            <a:ext cx="7792720" cy="526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5861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8AED9-E0A0-46F6-9289-1688B599D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C090F-FEEE-4D8A-8032-452E100A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Top 500 people account for 65 shooting victims (13%)</a:t>
            </a:r>
          </a:p>
          <a:p>
            <a:endParaRPr lang="en-US" dirty="0"/>
          </a:p>
          <a:p>
            <a:r>
              <a:rPr lang="en-US" dirty="0"/>
              <a:t>Treat all w/ CBT + Jobs. Cost $20k per person  = $10 million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If CBT + Jobs reduced this risk by 50%: 65 victims to 33 victims</a:t>
            </a:r>
          </a:p>
          <a:p>
            <a:endParaRPr lang="en-US" dirty="0"/>
          </a:p>
          <a:p>
            <a:r>
              <a:rPr lang="en-US" dirty="0"/>
              <a:t>Cost of shooting victimization would have to be $300,000 to break even. (Cook + Ludwig 2000 estimate WTP of ~$650K)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4910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FC8F6-C817-18DC-C9D6-2F68801C4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the Real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92A44-B6FD-547A-9359-D2F161223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version of this algorithm was used in the real world. </a:t>
            </a:r>
          </a:p>
          <a:p>
            <a:r>
              <a:rPr lang="en-US" dirty="0"/>
              <a:t>High-risk individuals were offered a suite of services:</a:t>
            </a:r>
          </a:p>
          <a:p>
            <a:pPr lvl="1"/>
            <a:r>
              <a:rPr lang="en-US" dirty="0"/>
              <a:t>Guaranteed employment while in the program</a:t>
            </a:r>
          </a:p>
          <a:p>
            <a:pPr lvl="1"/>
            <a:r>
              <a:rPr lang="en-US" dirty="0"/>
              <a:t>Cognitive Behavioral Therapy</a:t>
            </a:r>
          </a:p>
          <a:p>
            <a:pPr lvl="1"/>
            <a:r>
              <a:rPr lang="en-US" dirty="0"/>
              <a:t>Case management</a:t>
            </a:r>
          </a:p>
          <a:p>
            <a:pPr lvl="1"/>
            <a:endParaRPr lang="en-US" dirty="0"/>
          </a:p>
          <a:p>
            <a:r>
              <a:rPr lang="en-US" dirty="0"/>
              <a:t>Individuals were identified via:</a:t>
            </a:r>
          </a:p>
          <a:p>
            <a:pPr lvl="1"/>
            <a:r>
              <a:rPr lang="en-US" dirty="0"/>
              <a:t>Community outreach workers (Humans)</a:t>
            </a:r>
          </a:p>
          <a:p>
            <a:pPr lvl="1"/>
            <a:r>
              <a:rPr lang="en-US" dirty="0"/>
              <a:t>Machine Learning (Algorithm)</a:t>
            </a:r>
          </a:p>
          <a:p>
            <a:pPr lvl="1"/>
            <a:r>
              <a:rPr lang="en-US" dirty="0"/>
              <a:t>(Re-entry from jail)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2709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7C184-F651-4C65-2939-4BB435EE8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Engagement by Pathway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1BB8A0-364A-2535-EF46-0136A9A3E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52" y="2115726"/>
            <a:ext cx="10650436" cy="290553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82B94CF-C115-D9F8-3416-E383A59D36A9}"/>
              </a:ext>
            </a:extLst>
          </p:cNvPr>
          <p:cNvSpPr/>
          <p:nvPr/>
        </p:nvSpPr>
        <p:spPr>
          <a:xfrm>
            <a:off x="2475781" y="3165894"/>
            <a:ext cx="974785" cy="195819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D44A92-F3D3-3FAE-BD1A-4A9C54C49A50}"/>
              </a:ext>
            </a:extLst>
          </p:cNvPr>
          <p:cNvSpPr/>
          <p:nvPr/>
        </p:nvSpPr>
        <p:spPr>
          <a:xfrm>
            <a:off x="6958635" y="3128516"/>
            <a:ext cx="974785" cy="195819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676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BB52D-0E09-61D7-167F-7A7053DD8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Risk by Pathway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8CDB8-85B9-348B-A9EC-3E016A7F3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44081"/>
            <a:ext cx="10515600" cy="1968650"/>
          </a:xfrm>
        </p:spPr>
        <p:txBody>
          <a:bodyPr/>
          <a:lstStyle/>
          <a:p>
            <a:r>
              <a:rPr lang="en-US" dirty="0"/>
              <a:t>Algorithm-selected individuals were</a:t>
            </a:r>
          </a:p>
          <a:p>
            <a:pPr lvl="1"/>
            <a:r>
              <a:rPr lang="en-US" b="1" dirty="0"/>
              <a:t>Predicted</a:t>
            </a:r>
            <a:r>
              <a:rPr lang="en-US" dirty="0"/>
              <a:t> to be 53%</a:t>
            </a:r>
          </a:p>
          <a:p>
            <a:pPr lvl="1"/>
            <a:r>
              <a:rPr lang="en-US" b="1" dirty="0"/>
              <a:t>Actually</a:t>
            </a:r>
            <a:r>
              <a:rPr lang="en-US" dirty="0"/>
              <a:t> 18%</a:t>
            </a:r>
          </a:p>
          <a:p>
            <a:pPr marL="0" indent="0">
              <a:buNone/>
            </a:pPr>
            <a:r>
              <a:rPr lang="en-US" dirty="0"/>
              <a:t>more likely to be involved in a gun crime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FDCB32-CB66-569F-76A1-21576D608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75" y="1365008"/>
            <a:ext cx="11993649" cy="12955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54CD5F-70E0-B890-E05A-DE98C09AF56A}"/>
              </a:ext>
            </a:extLst>
          </p:cNvPr>
          <p:cNvSpPr/>
          <p:nvPr/>
        </p:nvSpPr>
        <p:spPr>
          <a:xfrm>
            <a:off x="6176513" y="1518249"/>
            <a:ext cx="2337759" cy="132556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250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3E84A-6DA7-BB92-6774-39131BED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Intervention by Pathway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1336A-F369-1258-D4D3-7C316B586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37771" cy="4351338"/>
          </a:xfrm>
        </p:spPr>
        <p:txBody>
          <a:bodyPr/>
          <a:lstStyle/>
          <a:p>
            <a:r>
              <a:rPr lang="en-US" dirty="0"/>
              <a:t>Algorithm-selected individuals were no less likely to be victimized or arrested in a gun-related incident</a:t>
            </a:r>
          </a:p>
          <a:p>
            <a:r>
              <a:rPr lang="en-US" dirty="0"/>
              <a:t>Human-selected individuals showed large reductions </a:t>
            </a:r>
          </a:p>
          <a:p>
            <a:pPr lvl="1"/>
            <a:r>
              <a:rPr lang="en-US" dirty="0"/>
              <a:t>42% less likely to be victimized</a:t>
            </a:r>
          </a:p>
          <a:p>
            <a:pPr lvl="1"/>
            <a:r>
              <a:rPr lang="en-US" dirty="0"/>
              <a:t>79% less likely to be arrested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D6039D-2EE0-5BBA-F39C-8D0364D84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847" y="1768746"/>
            <a:ext cx="5868219" cy="44583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30EB21-ECD3-6508-6689-BACBE6FA68B3}"/>
              </a:ext>
            </a:extLst>
          </p:cNvPr>
          <p:cNvSpPr/>
          <p:nvPr/>
        </p:nvSpPr>
        <p:spPr>
          <a:xfrm>
            <a:off x="5960847" y="3131389"/>
            <a:ext cx="5796957" cy="1138686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B0CC1E-C1AA-E4C4-1856-369584E9F90C}"/>
              </a:ext>
            </a:extLst>
          </p:cNvPr>
          <p:cNvSpPr/>
          <p:nvPr/>
        </p:nvSpPr>
        <p:spPr>
          <a:xfrm>
            <a:off x="5960846" y="4718732"/>
            <a:ext cx="5796957" cy="1138686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609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D1AA0-D70B-2919-353A-FECC6162F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F5157-BA96-EADE-47F9-1D623EA11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prevention approaches for shooting victimization can be cost effective</a:t>
            </a:r>
          </a:p>
          <a:p>
            <a:r>
              <a:rPr lang="en-US" dirty="0"/>
              <a:t>At the same time, population level impact is likely to be quite small (98% of victims not in top 500, 90% not in top 3,381)</a:t>
            </a:r>
          </a:p>
          <a:p>
            <a:r>
              <a:rPr lang="en-US" dirty="0"/>
              <a:t>Best able to identify risk for young Black men</a:t>
            </a:r>
          </a:p>
          <a:p>
            <a:r>
              <a:rPr lang="en-US" dirty="0"/>
              <a:t>Potentially biased arrest data can be used for social good</a:t>
            </a:r>
          </a:p>
          <a:p>
            <a:r>
              <a:rPr lang="en-US" dirty="0"/>
              <a:t>To maximize accuracy, a black-box approach is likely to be needed</a:t>
            </a:r>
          </a:p>
          <a:p>
            <a:r>
              <a:rPr lang="en-US" dirty="0"/>
              <a:t>Remains to be seen: Can similar predictive accuracy be obtained in other jurisdictions?</a:t>
            </a:r>
          </a:p>
        </p:txBody>
      </p:sp>
    </p:spTree>
    <p:extLst>
      <p:ext uri="{BB962C8B-B14F-4D97-AF65-F5344CB8AC3E}">
        <p14:creationId xmlns:p14="http://schemas.microsoft.com/office/powerpoint/2010/main" val="15075586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DF535-7C48-2F28-8028-65357F5B8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Bigger Questions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C66E7-A43A-B481-63D2-5175444E4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 lnSpcReduction="10000"/>
          </a:bodyPr>
          <a:lstStyle/>
          <a:p>
            <a:r>
              <a:rPr lang="en-US" sz="2200" dirty="0"/>
              <a:t>Is the “medical model” approach to social policy useful?</a:t>
            </a:r>
          </a:p>
          <a:p>
            <a:r>
              <a:rPr lang="en-US" sz="2200" dirty="0"/>
              <a:t>Especially when most of our problems have deep sociological roots? </a:t>
            </a:r>
          </a:p>
          <a:p>
            <a:r>
              <a:rPr lang="en-US" sz="2200" dirty="0"/>
              <a:t>Medical model may be useful on the margins, but unlikely to address systemic drivers of disparities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BCD5D7-1255-F783-FE6F-1CD120A28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272" y="1543331"/>
            <a:ext cx="7336101" cy="339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384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69B7F-2127-DAC6-2074-E22D6FE3C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Moving to </a:t>
            </a:r>
            <a:br>
              <a:rPr lang="en-US" dirty="0"/>
            </a:br>
            <a:r>
              <a:rPr lang="en-US" dirty="0"/>
              <a:t>Opportunity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B6A41-64BD-67D5-A77D-F4C32831B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421" y="1825625"/>
            <a:ext cx="6231674" cy="4351338"/>
          </a:xfrm>
        </p:spPr>
        <p:txBody>
          <a:bodyPr>
            <a:noAutofit/>
          </a:bodyPr>
          <a:lstStyle/>
          <a:p>
            <a:r>
              <a:rPr lang="en-US" sz="1800" dirty="0"/>
              <a:t>From 1994-1998, HUD randomly assigned 4,600 low-income families in high-poverty public housing to:</a:t>
            </a:r>
          </a:p>
          <a:p>
            <a:pPr lvl="1">
              <a:buFont typeface="+mj-lt"/>
              <a:buAutoNum type="arabicPeriod"/>
            </a:pPr>
            <a:r>
              <a:rPr lang="en-US" sz="1800" dirty="0"/>
              <a:t>Treatment group: Housing vouchers restricted to low-poverty neighborhoods + counseling</a:t>
            </a:r>
          </a:p>
          <a:p>
            <a:pPr lvl="1">
              <a:buFont typeface="+mj-lt"/>
              <a:buAutoNum type="arabicPeriod"/>
            </a:pPr>
            <a:r>
              <a:rPr lang="en-US" sz="1800" dirty="0"/>
              <a:t>Control group: No vouchers, remained in public housing</a:t>
            </a:r>
          </a:p>
          <a:p>
            <a:r>
              <a:rPr lang="en-US" sz="1800" dirty="0"/>
              <a:t>Key medical RCT elements used:</a:t>
            </a:r>
          </a:p>
          <a:p>
            <a:pPr lvl="1"/>
            <a:r>
              <a:rPr lang="en-US" sz="1800" dirty="0"/>
              <a:t>Random assignment</a:t>
            </a:r>
          </a:p>
          <a:p>
            <a:pPr lvl="1"/>
            <a:r>
              <a:rPr lang="en-US" sz="1800" dirty="0"/>
              <a:t>Control group</a:t>
            </a:r>
          </a:p>
          <a:p>
            <a:pPr lvl="1"/>
            <a:r>
              <a:rPr lang="en-US" sz="1800" dirty="0"/>
              <a:t>Clear intervention "dosage"</a:t>
            </a:r>
          </a:p>
          <a:p>
            <a:pPr lvl="1"/>
            <a:r>
              <a:rPr lang="en-US" sz="1800" dirty="0"/>
              <a:t>Long-term follow-up (10-15 years)</a:t>
            </a:r>
          </a:p>
          <a:p>
            <a:pPr lvl="1"/>
            <a:r>
              <a:rPr lang="en-US" sz="1800" dirty="0"/>
              <a:t>Multiple outcome measures (health, education, income)</a:t>
            </a:r>
          </a:p>
          <a:p>
            <a:r>
              <a:rPr lang="en-US" sz="1800" dirty="0"/>
              <a:t>Results showed significant impacts on adult health and female youth outcomes, but mixed effects on economic self-sufficiency. Not a </a:t>
            </a:r>
            <a:r>
              <a:rPr lang="en-US" sz="1800" dirty="0" err="1"/>
              <a:t>pancea</a:t>
            </a:r>
            <a:r>
              <a:rPr lang="en-US" sz="1800" dirty="0"/>
              <a:t> by any means.</a:t>
            </a:r>
          </a:p>
          <a:p>
            <a:endParaRPr lang="en-US" sz="1800" dirty="0"/>
          </a:p>
        </p:txBody>
      </p:sp>
      <p:pic>
        <p:nvPicPr>
          <p:cNvPr id="3074" name="Picture 2" descr="Moving to Opportunity Cover">
            <a:extLst>
              <a:ext uri="{FF2B5EF4-FFF2-40B4-BE49-F238E27FC236}">
                <a16:creationId xmlns:a16="http://schemas.microsoft.com/office/drawing/2014/main" id="{21FF0247-16AC-89D8-A21D-2A629A3E7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34" y="0"/>
            <a:ext cx="52990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4980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A07A7-F93D-5932-E8C5-324CC206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in Social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F7FA5-B50D-EC94-5B27-F5C415749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Decisions usually involve a prediction about the future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Pretrial: Who should get released pretrial?</a:t>
            </a:r>
          </a:p>
          <a:p>
            <a:pPr lvl="2"/>
            <a:r>
              <a:rPr lang="en-US" dirty="0"/>
              <a:t>Policing: When/where will crime happen again?</a:t>
            </a:r>
          </a:p>
          <a:p>
            <a:pPr lvl="2"/>
            <a:r>
              <a:rPr lang="en-US" dirty="0"/>
              <a:t>Services: Who should be prioritized for services that would reduce future involvement with CJ system?</a:t>
            </a:r>
          </a:p>
          <a:p>
            <a:pPr lvl="1"/>
            <a:endParaRPr lang="en-US" dirty="0"/>
          </a:p>
          <a:p>
            <a:r>
              <a:rPr lang="en-US" dirty="0"/>
              <a:t>Can algorithms do a better job than humans in forecasting the future?</a:t>
            </a:r>
          </a:p>
          <a:p>
            <a:pPr lvl="1"/>
            <a:r>
              <a:rPr lang="en-US" dirty="0"/>
              <a:t>Today I’ll talk about the considerations involved in using ML for policy</a:t>
            </a:r>
          </a:p>
          <a:p>
            <a:endParaRPr lang="en-US" dirty="0"/>
          </a:p>
          <a:p>
            <a:r>
              <a:rPr lang="en-US" dirty="0"/>
              <a:t>Incorporating ML into the medical model typically involves figuring out who is appropriate for the intervention</a:t>
            </a:r>
          </a:p>
        </p:txBody>
      </p:sp>
    </p:spTree>
    <p:extLst>
      <p:ext uri="{BB962C8B-B14F-4D97-AF65-F5344CB8AC3E}">
        <p14:creationId xmlns:p14="http://schemas.microsoft.com/office/powerpoint/2010/main" val="21496069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E03FC-FD19-EA5A-6986-0E55CC0F2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08288" cy="1325563"/>
          </a:xfrm>
        </p:spPr>
        <p:txBody>
          <a:bodyPr/>
          <a:lstStyle/>
          <a:p>
            <a:r>
              <a:rPr lang="en-US" dirty="0"/>
              <a:t>What Does an Algorithm Look Like?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07F10-EEA2-9122-3E8A-65B86D16F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08288" cy="4351338"/>
          </a:xfrm>
        </p:spPr>
        <p:txBody>
          <a:bodyPr/>
          <a:lstStyle/>
          <a:p>
            <a:r>
              <a:rPr lang="en-US" dirty="0"/>
              <a:t>Public Safety Assessment for Pretrial Risk</a:t>
            </a:r>
          </a:p>
          <a:p>
            <a:endParaRPr lang="en-US" dirty="0"/>
          </a:p>
          <a:p>
            <a:r>
              <a:rPr lang="en-US" dirty="0"/>
              <a:t>Factors are associated with points.</a:t>
            </a:r>
          </a:p>
          <a:p>
            <a:endParaRPr lang="en-US" dirty="0"/>
          </a:p>
          <a:p>
            <a:r>
              <a:rPr lang="en-US" dirty="0"/>
              <a:t>The model in our paper today is going to be a more complicated version of this.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59698A2-3D52-71EE-D58E-64D29A551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286" y="0"/>
            <a:ext cx="43132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5805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46C8B-9AB5-4B36-A44B-C6B45DD2D0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5628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900" dirty="0">
                <a:latin typeface="Cambria" panose="02040503050406030204" pitchFamily="18" charset="0"/>
                <a:ea typeface="Cambria" panose="02040503050406030204" pitchFamily="18" charset="0"/>
              </a:rPr>
              <a:t>Machine Learning Can Predict Shooting Victimization Well Enough to Help Prevent It</a:t>
            </a:r>
            <a:br>
              <a:rPr lang="en-US" sz="4900" dirty="0">
                <a:latin typeface="Cambria" panose="02040503050406030204" pitchFamily="18" charset="0"/>
                <a:ea typeface="Cambria" panose="02040503050406030204" pitchFamily="18" charset="0"/>
              </a:rPr>
            </a:br>
            <a:b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3100" dirty="0">
                <a:latin typeface="Cambria" panose="02040503050406030204" pitchFamily="18" charset="0"/>
                <a:ea typeface="Cambria" panose="02040503050406030204" pitchFamily="18" charset="0"/>
              </a:rPr>
              <a:t> Sara B. Heller, Benjamin Jakubowski, Zubin Jelveh, &amp; Max Kapustin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373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F0C0C9-9271-4471-9882-55DE981BE4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6400" y="228600"/>
            <a:ext cx="11379200" cy="6400800"/>
          </a:xfrm>
        </p:spPr>
      </p:pic>
    </p:spTree>
    <p:extLst>
      <p:ext uri="{BB962C8B-B14F-4D97-AF65-F5344CB8AC3E}">
        <p14:creationId xmlns:p14="http://schemas.microsoft.com/office/powerpoint/2010/main" val="8069830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BA870-9C4E-49FD-8C60-BEC998271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Causes of Homicide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AFDCB03-48DB-4150-A93D-26B1DDB5D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3240" y="1493117"/>
            <a:ext cx="7664753" cy="487073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4E1F7D-97CC-4BB3-98ED-9C5CFF3EF28B}"/>
              </a:ext>
            </a:extLst>
          </p:cNvPr>
          <p:cNvSpPr txBox="1"/>
          <p:nvPr/>
        </p:nvSpPr>
        <p:spPr>
          <a:xfrm>
            <a:off x="1006764" y="1801091"/>
            <a:ext cx="29648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2016, firearms accounted for 10,982 out of 15,129 homicides, 72.5%</a:t>
            </a:r>
          </a:p>
          <a:p>
            <a:endParaRPr lang="en-US" dirty="0"/>
          </a:p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FBI UCR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E4387B4-4516-B3D8-BEEB-B9281E99FFD8}"/>
                  </a:ext>
                </a:extLst>
              </p14:cNvPr>
              <p14:cNvContentPartPr/>
              <p14:nvPr/>
            </p14:nvContentPartPr>
            <p14:xfrm>
              <a:off x="2222640" y="1434960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E4387B4-4516-B3D8-BEEB-B9281E99FFD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13280" y="142560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9392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2640</TotalTime>
  <Words>1404</Words>
  <Application>Microsoft Office PowerPoint</Application>
  <PresentationFormat>Widescreen</PresentationFormat>
  <Paragraphs>219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Cambria</vt:lpstr>
      <vt:lpstr>Wingdings</vt:lpstr>
      <vt:lpstr>Office Theme</vt:lpstr>
      <vt:lpstr>Example of Quantitative Research in Criminology</vt:lpstr>
      <vt:lpstr>About Me</vt:lpstr>
      <vt:lpstr>The “Medical Model” for Social Policy</vt:lpstr>
      <vt:lpstr>Example: Moving to  Opportunity</vt:lpstr>
      <vt:lpstr>Machine Learning in Social Policy</vt:lpstr>
      <vt:lpstr>What Does an Algorithm Look Like?</vt:lpstr>
      <vt:lpstr>Machine Learning Can Predict Shooting Victimization Well Enough to Help Prevent It   Sara B. Heller, Benjamin Jakubowski, Zubin Jelveh, &amp; Max Kapustin</vt:lpstr>
      <vt:lpstr>PowerPoint Presentation</vt:lpstr>
      <vt:lpstr>Causes of Homicide</vt:lpstr>
      <vt:lpstr>Gun Violence Is Highly Concentrated</vt:lpstr>
      <vt:lpstr>Gun Violence Is Highly Concentrated</vt:lpstr>
      <vt:lpstr>The Patterns of Concentration Give Hope</vt:lpstr>
      <vt:lpstr>Concerns about prediction</vt:lpstr>
      <vt:lpstr>Which Shooting Type to Predict?</vt:lpstr>
      <vt:lpstr>Is the outcome measured cleanly?</vt:lpstr>
      <vt:lpstr>What about shooting victimization?</vt:lpstr>
      <vt:lpstr>Why Chicago?</vt:lpstr>
      <vt:lpstr>Agenda</vt:lpstr>
      <vt:lpstr>Data</vt:lpstr>
      <vt:lpstr>Feature Types</vt:lpstr>
      <vt:lpstr>Network Features</vt:lpstr>
      <vt:lpstr>Prediction Setup</vt:lpstr>
      <vt:lpstr>Who Can We Predict For?</vt:lpstr>
      <vt:lpstr>Performance</vt:lpstr>
      <vt:lpstr>Calibration</vt:lpstr>
      <vt:lpstr>Who Gets Identified</vt:lpstr>
      <vt:lpstr>Who Gets Identified</vt:lpstr>
      <vt:lpstr>What Drives Performance?</vt:lpstr>
      <vt:lpstr>Minimal Impact from Dropping Race Feature</vt:lpstr>
      <vt:lpstr>What Features Drive Performance? (Leave out one feature family)</vt:lpstr>
      <vt:lpstr>What Features Drive Performance? (Run w/ one feature family)</vt:lpstr>
      <vt:lpstr>More Flexibility vs More Data</vt:lpstr>
      <vt:lpstr>Potential Impact</vt:lpstr>
      <vt:lpstr>In the Real World</vt:lpstr>
      <vt:lpstr>Engagement by Pathway</vt:lpstr>
      <vt:lpstr>Baseline Risk by Pathway</vt:lpstr>
      <vt:lpstr>Effect of Intervention by Pathway</vt:lpstr>
      <vt:lpstr>Conclusion</vt:lpstr>
      <vt:lpstr>Bigger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Zubin Jelveh</dc:creator>
  <cp:lastModifiedBy>Zubin Jelveh</cp:lastModifiedBy>
  <cp:revision>45</cp:revision>
  <dcterms:created xsi:type="dcterms:W3CDTF">2021-11-29T03:27:51Z</dcterms:created>
  <dcterms:modified xsi:type="dcterms:W3CDTF">2025-02-05T20:43:31Z</dcterms:modified>
</cp:coreProperties>
</file>

<file path=docProps/thumbnail.jpeg>
</file>